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18461691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18461691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184616916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184616916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184616916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184616916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184616916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184616916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184616916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184616916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184616916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18461691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184616916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184616916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184616916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184616916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18461691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18461691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18461691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18461691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1846169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1846169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18461691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18461691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18461691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18461691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18461691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18461691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18461691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18461691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18461691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18461691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18461691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18461691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dee1974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dee1974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dee1974a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dee1974a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18461691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18461691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184616916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184616916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39000"/>
          </a:blip>
          <a:srcRect b="0" l="0" r="0" t="0"/>
          <a:stretch/>
        </p:blipFill>
        <p:spPr>
          <a:xfrm>
            <a:off x="0" y="0"/>
            <a:ext cx="48120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737708" y="886950"/>
            <a:ext cx="8520600" cy="2052600"/>
          </a:xfrm>
          <a:prstGeom prst="rect">
            <a:avLst/>
          </a:prstGeom>
          <a:effectLst>
            <a:outerShdw blurRad="771525" rotWithShape="0" algn="bl" dir="5400000" dist="942975">
              <a:srgbClr val="FF0000">
                <a:alpha val="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11">
                <a:solidFill>
                  <a:schemeClr val="lt1"/>
                </a:solidFill>
                <a:highlight>
                  <a:srgbClr val="FF0000"/>
                </a:highlight>
              </a:rPr>
              <a:t>Fin</a:t>
            </a:r>
            <a:r>
              <a:rPr b="1" lang="en" sz="7511">
                <a:solidFill>
                  <a:srgbClr val="FF0000"/>
                </a:solidFill>
              </a:rPr>
              <a:t>FET</a:t>
            </a:r>
            <a:endParaRPr b="1" sz="7311">
              <a:solidFill>
                <a:srgbClr val="FF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900" y="0"/>
            <a:ext cx="1903100" cy="8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958400" y="4067675"/>
            <a:ext cx="429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Anirudh Santhosh     (20BAC10003)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Yashraj Karwa         (20BAC10009)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Varun Ram S           (20BAC10038)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Types of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en">
                <a:solidFill>
                  <a:srgbClr val="0000FF"/>
                </a:solidFill>
              </a:rPr>
              <a:t>Based on basis of gate design: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1553075" y="2232252"/>
            <a:ext cx="2359500" cy="11055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Double gate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4854000" y="2307927"/>
            <a:ext cx="2359500" cy="11055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Tri-gate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75" y="1340850"/>
            <a:ext cx="69437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Double gate vs Triple gate</a:t>
            </a:r>
            <a:endParaRPr b="1" sz="292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Types of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en">
                <a:solidFill>
                  <a:srgbClr val="0000FF"/>
                </a:solidFill>
              </a:rPr>
              <a:t>B</a:t>
            </a:r>
            <a:r>
              <a:rPr lang="en">
                <a:solidFill>
                  <a:srgbClr val="0000FF"/>
                </a:solidFill>
              </a:rPr>
              <a:t>ased on number of gates: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1553075" y="2232252"/>
            <a:ext cx="2359500" cy="11055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Shorted gate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4854000" y="2307927"/>
            <a:ext cx="2359500" cy="11055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Independent gate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94" y="1239325"/>
            <a:ext cx="364837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Short gated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55750" y="1297850"/>
            <a:ext cx="3955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SG FinFET’s are </a:t>
            </a:r>
            <a:r>
              <a:rPr b="1" lang="en" sz="1600">
                <a:solidFill>
                  <a:srgbClr val="0000FF"/>
                </a:solidFill>
              </a:rPr>
              <a:t>3 terminal device.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Both the Gate 1 and Gate 2 (front and back gate) are </a:t>
            </a:r>
            <a:r>
              <a:rPr b="1" lang="en" sz="1600">
                <a:solidFill>
                  <a:srgbClr val="0000FF"/>
                </a:solidFill>
              </a:rPr>
              <a:t>shorted together.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The channel formed is controlled by both the gates.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Independent </a:t>
            </a:r>
            <a:r>
              <a:rPr b="1" lang="en" sz="2920">
                <a:solidFill>
                  <a:srgbClr val="FF0000"/>
                </a:solidFill>
              </a:rPr>
              <a:t>gated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55750" y="1297850"/>
            <a:ext cx="3955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I</a:t>
            </a:r>
            <a:r>
              <a:rPr lang="en" sz="1600">
                <a:solidFill>
                  <a:srgbClr val="0000FF"/>
                </a:solidFill>
              </a:rPr>
              <a:t>G FinFET’s are </a:t>
            </a:r>
            <a:r>
              <a:rPr b="1" lang="en" sz="1600">
                <a:solidFill>
                  <a:srgbClr val="0000FF"/>
                </a:solidFill>
              </a:rPr>
              <a:t>4</a:t>
            </a:r>
            <a:r>
              <a:rPr b="1" lang="en" sz="1600">
                <a:solidFill>
                  <a:srgbClr val="0000FF"/>
                </a:solidFill>
              </a:rPr>
              <a:t> terminal device.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Both the Gate 1 and Gate 2 (front and back gate) are </a:t>
            </a:r>
            <a:r>
              <a:rPr b="1" lang="en" sz="1600">
                <a:solidFill>
                  <a:srgbClr val="0000FF"/>
                </a:solidFill>
              </a:rPr>
              <a:t>physically independent.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As the gates are different voltages can be applied making it more </a:t>
            </a:r>
            <a:r>
              <a:rPr b="1" lang="en" sz="1600">
                <a:solidFill>
                  <a:srgbClr val="0000FF"/>
                </a:solidFill>
              </a:rPr>
              <a:t>flexible.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00" y="1017725"/>
            <a:ext cx="42134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345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2) </a:t>
            </a:r>
            <a:r>
              <a:rPr lang="en">
                <a:solidFill>
                  <a:srgbClr val="0000FF"/>
                </a:solidFill>
              </a:rPr>
              <a:t>Based on basis of substrates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1121100" y="1378575"/>
            <a:ext cx="2979600" cy="18621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Bulk finfet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4572000" y="1378574"/>
            <a:ext cx="3326100" cy="19224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SOI finfet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Bulk</a:t>
            </a:r>
            <a:r>
              <a:rPr b="1" lang="en" sz="2920">
                <a:solidFill>
                  <a:srgbClr val="FF0000"/>
                </a:solidFill>
              </a:rPr>
              <a:t>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355750" y="1297850"/>
            <a:ext cx="395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" sz="1600">
                <a:solidFill>
                  <a:srgbClr val="0000FF"/>
                </a:solidFill>
              </a:rPr>
              <a:t>Fabrication is easy</a:t>
            </a:r>
            <a:r>
              <a:rPr lang="en" sz="1600">
                <a:solidFill>
                  <a:srgbClr val="0000FF"/>
                </a:solidFill>
              </a:rPr>
              <a:t> as fewer </a:t>
            </a:r>
            <a:r>
              <a:rPr b="1" lang="en" sz="1600">
                <a:solidFill>
                  <a:srgbClr val="0000FF"/>
                </a:solidFill>
              </a:rPr>
              <a:t>fabrication steps and cost is less.</a:t>
            </a:r>
            <a:r>
              <a:rPr lang="en" sz="1600">
                <a:solidFill>
                  <a:srgbClr val="0000FF"/>
                </a:solidFill>
              </a:rPr>
              <a:t> 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Difficult to control the performance as </a:t>
            </a:r>
            <a:r>
              <a:rPr b="1" lang="en" sz="1600">
                <a:solidFill>
                  <a:srgbClr val="0000FF"/>
                </a:solidFill>
              </a:rPr>
              <a:t>channel may have impurities.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" sz="1600">
                <a:solidFill>
                  <a:srgbClr val="0000FF"/>
                </a:solidFill>
              </a:rPr>
              <a:t>Device isolation</a:t>
            </a:r>
            <a:r>
              <a:rPr lang="en" sz="1600">
                <a:solidFill>
                  <a:srgbClr val="0000FF"/>
                </a:solidFill>
              </a:rPr>
              <a:t> is required.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75" y="797625"/>
            <a:ext cx="43018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SOI</a:t>
            </a:r>
            <a:r>
              <a:rPr b="1" lang="en" sz="2920">
                <a:solidFill>
                  <a:srgbClr val="FF0000"/>
                </a:solidFill>
              </a:rPr>
              <a:t>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355750" y="1297850"/>
            <a:ext cx="395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" sz="1600">
                <a:solidFill>
                  <a:srgbClr val="0000FF"/>
                </a:solidFill>
              </a:rPr>
              <a:t>Isolation </a:t>
            </a:r>
            <a:r>
              <a:rPr lang="en" sz="1600">
                <a:solidFill>
                  <a:srgbClr val="0000FF"/>
                </a:solidFill>
              </a:rPr>
              <a:t>between adjacent devices.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Fabrication is costly as takes more </a:t>
            </a:r>
            <a:r>
              <a:rPr b="1" lang="en" sz="1600">
                <a:solidFill>
                  <a:srgbClr val="0000FF"/>
                </a:solidFill>
              </a:rPr>
              <a:t>steps in the process of fabrication.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Device isolation is not must.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125" y="834263"/>
            <a:ext cx="44889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21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SYMBOL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75" y="1017725"/>
            <a:ext cx="8462925" cy="39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25" y="3979875"/>
            <a:ext cx="281575" cy="2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222125" y="617525"/>
            <a:ext cx="3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69375" y="2325450"/>
            <a:ext cx="56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FG</a:t>
            </a:r>
            <a:endParaRPr b="1" sz="1600"/>
          </a:p>
        </p:txBody>
      </p:sp>
      <p:sp>
        <p:nvSpPr>
          <p:cNvPr id="198" name="Google Shape;198;p30"/>
          <p:cNvSpPr txBox="1"/>
          <p:nvPr/>
        </p:nvSpPr>
        <p:spPr>
          <a:xfrm>
            <a:off x="2292500" y="3270950"/>
            <a:ext cx="41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</a:t>
            </a:r>
            <a:endParaRPr b="1" sz="2000"/>
          </a:p>
        </p:txBody>
      </p:sp>
      <p:sp>
        <p:nvSpPr>
          <p:cNvPr id="199" name="Google Shape;199;p30"/>
          <p:cNvSpPr txBox="1"/>
          <p:nvPr/>
        </p:nvSpPr>
        <p:spPr>
          <a:xfrm>
            <a:off x="1820300" y="2325450"/>
            <a:ext cx="69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BG</a:t>
            </a:r>
            <a:endParaRPr b="1" sz="16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050" y="667698"/>
            <a:ext cx="281575" cy="36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50" y="617525"/>
            <a:ext cx="281575" cy="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75" y="617525"/>
            <a:ext cx="281575" cy="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3825" y="2390775"/>
            <a:ext cx="341700" cy="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625" y="2390775"/>
            <a:ext cx="341700" cy="23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650" y="2390775"/>
            <a:ext cx="341700" cy="23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425" y="3324875"/>
            <a:ext cx="281575" cy="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0400" y="3324875"/>
            <a:ext cx="281575" cy="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1000" y="3324875"/>
            <a:ext cx="281575" cy="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6075" y="2398176"/>
            <a:ext cx="341700" cy="27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50" y="2350801"/>
            <a:ext cx="341700" cy="27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5625" y="2363626"/>
            <a:ext cx="341700" cy="2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Output and Transfer Characteristics of FinFET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217" name="Google Shape;217;p31"/>
          <p:cNvGrpSpPr/>
          <p:nvPr/>
        </p:nvGrpSpPr>
        <p:grpSpPr>
          <a:xfrm>
            <a:off x="541350" y="1361000"/>
            <a:ext cx="3567725" cy="2885025"/>
            <a:chOff x="579450" y="1046675"/>
            <a:chExt cx="3567725" cy="2885025"/>
          </a:xfrm>
        </p:grpSpPr>
        <p:pic>
          <p:nvPicPr>
            <p:cNvPr id="218" name="Google Shape;218;p31"/>
            <p:cNvPicPr preferRelativeResize="0"/>
            <p:nvPr/>
          </p:nvPicPr>
          <p:blipFill rotWithShape="1">
            <a:blip r:embed="rId3">
              <a:alphaModFix/>
            </a:blip>
            <a:srcRect b="0" l="0" r="13919" t="1710"/>
            <a:stretch/>
          </p:blipFill>
          <p:spPr>
            <a:xfrm>
              <a:off x="579450" y="1046675"/>
              <a:ext cx="3567725" cy="245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1"/>
            <p:cNvSpPr txBox="1"/>
            <p:nvPr/>
          </p:nvSpPr>
          <p:spPr>
            <a:xfrm>
              <a:off x="1329450" y="3531500"/>
              <a:ext cx="24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 Characteristics</a:t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416250" y="3684975"/>
              <a:ext cx="149700" cy="1029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756775" y="1397725"/>
            <a:ext cx="3638724" cy="2811550"/>
            <a:chOff x="3859350" y="1120150"/>
            <a:chExt cx="3638724" cy="2811550"/>
          </a:xfrm>
        </p:grpSpPr>
        <p:pic>
          <p:nvPicPr>
            <p:cNvPr id="222" name="Google Shape;222;p31"/>
            <p:cNvPicPr preferRelativeResize="0"/>
            <p:nvPr/>
          </p:nvPicPr>
          <p:blipFill rotWithShape="1">
            <a:blip r:embed="rId4">
              <a:alphaModFix/>
            </a:blip>
            <a:srcRect b="0" l="0" r="12549" t="2448"/>
            <a:stretch/>
          </p:blipFill>
          <p:spPr>
            <a:xfrm>
              <a:off x="3859350" y="1120150"/>
              <a:ext cx="3638724" cy="241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1"/>
            <p:cNvSpPr txBox="1"/>
            <p:nvPr/>
          </p:nvSpPr>
          <p:spPr>
            <a:xfrm>
              <a:off x="4816475" y="3531500"/>
              <a:ext cx="24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Transfer </a:t>
              </a:r>
              <a:r>
                <a:rPr lang="en"/>
                <a:t>Characteristics</a:t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4816475" y="3680150"/>
              <a:ext cx="149700" cy="1029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5" name="Google Shape;225;p31"/>
          <p:cNvCxnSpPr/>
          <p:nvPr/>
        </p:nvCxnSpPr>
        <p:spPr>
          <a:xfrm>
            <a:off x="4459600" y="1129675"/>
            <a:ext cx="0" cy="3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Index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 flipH="1">
            <a:off x="4204800" y="1280100"/>
            <a:ext cx="9000" cy="3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/>
          <p:nvPr/>
        </p:nvSpPr>
        <p:spPr>
          <a:xfrm>
            <a:off x="258200" y="151957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1</a:t>
            </a:r>
            <a:endParaRPr sz="2000"/>
          </a:p>
        </p:txBody>
      </p:sp>
      <p:sp>
        <p:nvSpPr>
          <p:cNvPr id="65" name="Google Shape;65;p14"/>
          <p:cNvSpPr/>
          <p:nvPr/>
        </p:nvSpPr>
        <p:spPr>
          <a:xfrm>
            <a:off x="258200" y="2305700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2</a:t>
            </a:r>
            <a:endParaRPr sz="2000"/>
          </a:p>
        </p:txBody>
      </p:sp>
      <p:sp>
        <p:nvSpPr>
          <p:cNvPr id="66" name="Google Shape;66;p14"/>
          <p:cNvSpPr/>
          <p:nvPr/>
        </p:nvSpPr>
        <p:spPr>
          <a:xfrm>
            <a:off x="258200" y="396487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4</a:t>
            </a:r>
            <a:endParaRPr sz="2000"/>
          </a:p>
        </p:txBody>
      </p:sp>
      <p:sp>
        <p:nvSpPr>
          <p:cNvPr id="67" name="Google Shape;67;p14"/>
          <p:cNvSpPr/>
          <p:nvPr/>
        </p:nvSpPr>
        <p:spPr>
          <a:xfrm>
            <a:off x="258200" y="309182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3</a:t>
            </a:r>
            <a:endParaRPr sz="2000"/>
          </a:p>
        </p:txBody>
      </p:sp>
      <p:sp>
        <p:nvSpPr>
          <p:cNvPr id="68" name="Google Shape;68;p14"/>
          <p:cNvSpPr txBox="1"/>
          <p:nvPr/>
        </p:nvSpPr>
        <p:spPr>
          <a:xfrm>
            <a:off x="976575" y="1617125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Introduction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976575" y="2291200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History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976575" y="3128038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Working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020925" y="3977625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Types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572000" y="151957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5</a:t>
            </a:r>
            <a:endParaRPr sz="2000"/>
          </a:p>
        </p:txBody>
      </p:sp>
      <p:sp>
        <p:nvSpPr>
          <p:cNvPr id="73" name="Google Shape;73;p14"/>
          <p:cNvSpPr txBox="1"/>
          <p:nvPr/>
        </p:nvSpPr>
        <p:spPr>
          <a:xfrm>
            <a:off x="5164400" y="1532325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Symbol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572000" y="228482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6</a:t>
            </a:r>
            <a:endParaRPr sz="2000"/>
          </a:p>
        </p:txBody>
      </p:sp>
      <p:sp>
        <p:nvSpPr>
          <p:cNvPr id="75" name="Google Shape;75;p14"/>
          <p:cNvSpPr txBox="1"/>
          <p:nvPr/>
        </p:nvSpPr>
        <p:spPr>
          <a:xfrm>
            <a:off x="5164400" y="2372588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Graph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572000" y="3131225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7</a:t>
            </a:r>
            <a:endParaRPr sz="2000"/>
          </a:p>
        </p:txBody>
      </p:sp>
      <p:sp>
        <p:nvSpPr>
          <p:cNvPr id="77" name="Google Shape;77;p14"/>
          <p:cNvSpPr txBox="1"/>
          <p:nvPr/>
        </p:nvSpPr>
        <p:spPr>
          <a:xfrm>
            <a:off x="5164400" y="3221488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Pros and Cons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572000" y="3996750"/>
            <a:ext cx="399000" cy="425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0" fadeDir="5400012" kx="0" rotWithShape="0" algn="bl" stA="9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8</a:t>
            </a:r>
            <a:endParaRPr sz="2000"/>
          </a:p>
        </p:txBody>
      </p:sp>
      <p:sp>
        <p:nvSpPr>
          <p:cNvPr id="79" name="Google Shape;79;p14"/>
          <p:cNvSpPr txBox="1"/>
          <p:nvPr/>
        </p:nvSpPr>
        <p:spPr>
          <a:xfrm>
            <a:off x="5217625" y="4070388"/>
            <a:ext cx="51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Application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11700" y="1162000"/>
            <a:ext cx="391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Regions</a:t>
            </a:r>
            <a:endParaRPr sz="21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Cutoff Region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Linear Region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Saturation Region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-"/>
            </a:pPr>
            <a:r>
              <a:rPr lang="en" sz="1700"/>
              <a:t>Breakdown region</a:t>
            </a:r>
            <a:endParaRPr sz="1700"/>
          </a:p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Characteristics of FinFET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3935725" y="1204975"/>
            <a:ext cx="46578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Devices</a:t>
            </a:r>
            <a:endParaRPr sz="20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Switch (Cutoff-OFF | Deep saturation-ON)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Voltage variable resistor (Linear Region)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Amplifier (Saturation region)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Voltage variable capacitance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Constant current source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Voltage controlled current source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Pros and Cons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647775"/>
            <a:ext cx="3979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Higher gate control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Low power consumption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Short-Channel effects are reduced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Higher driving Voltage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Greater speeds of operation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Occupies less area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572000" y="1647775"/>
            <a:ext cx="3979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Compex to model and fabricate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Removal of parasitic elements is complex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Needs high aspect ratio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Quantized device-width.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High fabrication cost.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FF"/>
              </a:buClr>
              <a:buSzPts val="1600"/>
              <a:buChar char="➔"/>
            </a:pPr>
            <a:r>
              <a:rPr lang="en" sz="1600">
                <a:solidFill>
                  <a:srgbClr val="0000FF"/>
                </a:solidFill>
              </a:rPr>
              <a:t>Very high capacitances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401950" y="1186075"/>
            <a:ext cx="7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Pros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572000" y="1186075"/>
            <a:ext cx="7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Cons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242" name="Google Shape;242;p33"/>
          <p:cNvCxnSpPr/>
          <p:nvPr/>
        </p:nvCxnSpPr>
        <p:spPr>
          <a:xfrm>
            <a:off x="4307200" y="1120150"/>
            <a:ext cx="0" cy="3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Applications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82900" y="1333450"/>
            <a:ext cx="43338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Load Switches in Micromechatronics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Making of ICs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H</a:t>
            </a:r>
            <a:r>
              <a:rPr lang="en">
                <a:solidFill>
                  <a:srgbClr val="0000FF"/>
                </a:solidFill>
              </a:rPr>
              <a:t>ome computers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Laptops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Tablets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Smartphones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FF"/>
              </a:buClr>
              <a:buSzPts val="1800"/>
              <a:buChar char="❖"/>
            </a:pPr>
            <a:r>
              <a:rPr lang="en">
                <a:solidFill>
                  <a:srgbClr val="0000FF"/>
                </a:solidFill>
              </a:rPr>
              <a:t>Wearables.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333450"/>
            <a:ext cx="33147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4">
            <a:alphaModFix/>
          </a:blip>
          <a:srcRect b="26889" l="0" r="0" t="0"/>
          <a:stretch/>
        </p:blipFill>
        <p:spPr>
          <a:xfrm>
            <a:off x="5263088" y="3030300"/>
            <a:ext cx="3075525" cy="1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Introduction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52475"/>
            <a:ext cx="35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FinFET is classified as a type of 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multi-gate Metal Oxide Semiconductor Field Effect Transistor (MOSFET).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gate of the FinFet is wrapped around (a wrap-around gate)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reduces leakage current thereby increasing effectiveness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31313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150" y="1102550"/>
            <a:ext cx="336259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History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41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was first developed at the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University of Berkley, California by Chenming Hu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his colleagues.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was working on overcoming the short channel effects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000" y="1271388"/>
            <a:ext cx="3021176" cy="31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0" y="2678276"/>
            <a:ext cx="3942625" cy="21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Significance behind the name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23" y="1419250"/>
            <a:ext cx="4213300" cy="30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5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3D Structure and Cross-Sectional View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375" y="1152475"/>
            <a:ext cx="6725032" cy="33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Main goal in FinFET</a:t>
            </a:r>
            <a:endParaRPr b="1" sz="2920">
              <a:solidFill>
                <a:srgbClr val="FF0000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Our aim is to make </a:t>
            </a:r>
            <a:r>
              <a:rPr b="1" lang="en">
                <a:solidFill>
                  <a:srgbClr val="0000FF"/>
                </a:solidFill>
              </a:rPr>
              <a:t>the transistors as small as possible.</a:t>
            </a:r>
            <a:endParaRPr b="1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Scaling down more reduces the ability of gate to control the flow of current in the channel.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This is what we call the </a:t>
            </a:r>
            <a:r>
              <a:rPr b="1" lang="en">
                <a:solidFill>
                  <a:srgbClr val="0000FF"/>
                </a:solidFill>
              </a:rPr>
              <a:t>short channel effect.</a:t>
            </a:r>
            <a:r>
              <a:rPr lang="en">
                <a:solidFill>
                  <a:srgbClr val="0000FF"/>
                </a:solidFill>
              </a:rPr>
              <a:t>(When the channel length is of same order as the </a:t>
            </a:r>
            <a:r>
              <a:rPr lang="en">
                <a:solidFill>
                  <a:srgbClr val="0000FF"/>
                </a:solidFill>
              </a:rPr>
              <a:t>depletion</a:t>
            </a:r>
            <a:r>
              <a:rPr lang="en">
                <a:solidFill>
                  <a:srgbClr val="0000FF"/>
                </a:solidFill>
              </a:rPr>
              <a:t> layer width of source and drain then no resistance hence gate  cannot control)</a:t>
            </a:r>
            <a:endParaRPr>
              <a:solidFill>
                <a:srgbClr val="0000FF"/>
              </a:solidFill>
            </a:endParaRPr>
          </a:p>
          <a:p>
            <a:pPr indent="-34290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464646"/>
                </a:solidFill>
                <a:highlight>
                  <a:srgbClr val="FFFFFF"/>
                </a:highlight>
              </a:rPr>
              <a:t>Shrinking the </a:t>
            </a:r>
            <a:r>
              <a:rPr b="1" lang="en">
                <a:solidFill>
                  <a:srgbClr val="464646"/>
                </a:solidFill>
                <a:highlight>
                  <a:srgbClr val="FFFFFF"/>
                </a:highlight>
              </a:rPr>
              <a:t>gate length (Lg) below 90 nm</a:t>
            </a:r>
            <a:r>
              <a:rPr lang="en">
                <a:solidFill>
                  <a:srgbClr val="464646"/>
                </a:solidFill>
                <a:highlight>
                  <a:srgbClr val="FFFFFF"/>
                </a:highlight>
              </a:rPr>
              <a:t> produces a significant </a:t>
            </a:r>
            <a:r>
              <a:rPr b="1" lang="en">
                <a:solidFill>
                  <a:srgbClr val="464646"/>
                </a:solidFill>
                <a:highlight>
                  <a:srgbClr val="FFFFFF"/>
                </a:highlight>
              </a:rPr>
              <a:t>leakage current</a:t>
            </a:r>
            <a:r>
              <a:rPr lang="en">
                <a:solidFill>
                  <a:srgbClr val="464646"/>
                </a:solidFill>
                <a:highlight>
                  <a:srgbClr val="FFFFFF"/>
                </a:highlight>
              </a:rPr>
              <a:t>, and below 28 nm, the leakage is excessive, rendering the transistor useless. </a:t>
            </a:r>
            <a:endParaRPr>
              <a:solidFill>
                <a:srgbClr val="464646"/>
              </a:solidFill>
              <a:highlight>
                <a:srgbClr val="FFFFFF"/>
              </a:highlight>
            </a:endParaRPr>
          </a:p>
          <a:p>
            <a:pPr indent="-34290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Char char="●"/>
            </a:pPr>
            <a:r>
              <a:rPr lang="en">
                <a:solidFill>
                  <a:srgbClr val="464646"/>
                </a:solidFill>
                <a:highlight>
                  <a:srgbClr val="FFFFFF"/>
                </a:highlight>
              </a:rPr>
              <a:t>As we have more gates hence no leakage current.</a:t>
            </a:r>
            <a:endParaRPr>
              <a:solidFill>
                <a:srgbClr val="46464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57475" y="15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FF0000"/>
                </a:solidFill>
              </a:rPr>
              <a:t>Finfet working</a:t>
            </a:r>
            <a:endParaRPr b="1" sz="3020">
              <a:solidFill>
                <a:srgbClr val="FF0000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975" y="1266825"/>
            <a:ext cx="57340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164050" y="3876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      Planar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837475" y="3876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Vertical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solidFill>
                  <a:srgbClr val="FF0000"/>
                </a:solidFill>
              </a:rPr>
              <a:t>Traditional working vs Finfet</a:t>
            </a:r>
            <a:endParaRPr b="1" sz="2920">
              <a:solidFill>
                <a:srgbClr val="FF0000"/>
              </a:solidFill>
            </a:endParaRPr>
          </a:p>
        </p:txBody>
      </p:sp>
      <p:cxnSp>
        <p:nvCxnSpPr>
          <p:cNvPr id="128" name="Google Shape;128;p21"/>
          <p:cNvCxnSpPr/>
          <p:nvPr/>
        </p:nvCxnSpPr>
        <p:spPr>
          <a:xfrm>
            <a:off x="4515325" y="1430875"/>
            <a:ext cx="0" cy="30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1"/>
          <p:cNvSpPr txBox="1"/>
          <p:nvPr/>
        </p:nvSpPr>
        <p:spPr>
          <a:xfrm>
            <a:off x="754850" y="1555050"/>
            <a:ext cx="335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Channel only on the surface</a:t>
            </a:r>
            <a:endParaRPr sz="16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As the channel decreases control over the device is reduced</a:t>
            </a:r>
            <a:endParaRPr sz="16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600">
                <a:solidFill>
                  <a:srgbClr val="0000FF"/>
                </a:solidFill>
              </a:rPr>
              <a:t>Leakage is present more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791900" y="1555050"/>
            <a:ext cx="335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Channel over the 3 surfaces</a:t>
            </a:r>
            <a:endParaRPr sz="16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More control due to more gates</a:t>
            </a:r>
            <a:endParaRPr sz="16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rgbClr val="0000FF"/>
                </a:solidFill>
              </a:rPr>
              <a:t>Less leakage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